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70" r:id="rId11"/>
    <p:sldId id="271" r:id="rId12"/>
    <p:sldId id="272" r:id="rId13"/>
    <p:sldId id="26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57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nds\Desktop\CMPE%20202%20-%20Monstars%20CFD_Fina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nds\Desktop\CMPE%20202%20-%20Monstars%20Sprint%20Task%20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/>
            </a:pPr>
            <a:r>
              <a:rPr lang="en-US"/>
              <a:t>Cumulative Flow Diagram</a:t>
            </a:r>
          </a:p>
        </c:rich>
      </c:tx>
      <c:overlay val="0"/>
    </c:title>
    <c:autoTitleDeleted val="0"/>
    <c:plotArea>
      <c:layout/>
      <c:areaChart>
        <c:grouping val="stacked"/>
        <c:varyColors val="1"/>
        <c:ser>
          <c:idx val="0"/>
          <c:order val="0"/>
          <c:tx>
            <c:strRef>
              <c:f>'[CMPE 202 - Monstars CFD_Final.xlsx]Input'!$B$1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CFD_Final.xlsx]Input'!$B$2:$B$39</c:f>
              <c:numCache>
                <c:formatCode>General</c:formatCode>
                <c:ptCount val="38"/>
                <c:pt idx="0">
                  <c:v>2</c:v>
                </c:pt>
                <c:pt idx="1">
                  <c:v>15</c:v>
                </c:pt>
                <c:pt idx="2">
                  <c:v>26</c:v>
                </c:pt>
                <c:pt idx="3">
                  <c:v>38</c:v>
                </c:pt>
                <c:pt idx="4">
                  <c:v>43</c:v>
                </c:pt>
                <c:pt idx="5">
                  <c:v>48</c:v>
                </c:pt>
                <c:pt idx="6">
                  <c:v>67</c:v>
                </c:pt>
                <c:pt idx="7">
                  <c:v>72</c:v>
                </c:pt>
                <c:pt idx="8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8-4763-AA98-A7336E1E1159}"/>
            </c:ext>
          </c:extLst>
        </c:ser>
        <c:ser>
          <c:idx val="1"/>
          <c:order val="1"/>
          <c:tx>
            <c:strRef>
              <c:f>'[CMPE 202 - Monstars CFD_Final.xlsx]Input'!$C$1</c:f>
              <c:strCache>
                <c:ptCount val="1"/>
                <c:pt idx="0">
                  <c:v>In Review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CFD_Final.xlsx]Input'!$C$2:$C$39</c:f>
              <c:numCache>
                <c:formatCode>General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8-4763-AA98-A7336E1E1159}"/>
            </c:ext>
          </c:extLst>
        </c:ser>
        <c:ser>
          <c:idx val="2"/>
          <c:order val="2"/>
          <c:tx>
            <c:strRef>
              <c:f>'[CMPE 202 - Monstars CFD_Final.xlsx]Input'!$D$1</c:f>
              <c:strCache>
                <c:ptCount val="1"/>
                <c:pt idx="0">
                  <c:v>In Testing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CFD_Final.xlsx]Input'!$D$2:$D$39</c:f>
              <c:numCache>
                <c:formatCode>General</c:formatCode>
                <c:ptCount val="3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8-4763-AA98-A7336E1E1159}"/>
            </c:ext>
          </c:extLst>
        </c:ser>
        <c:ser>
          <c:idx val="3"/>
          <c:order val="3"/>
          <c:tx>
            <c:strRef>
              <c:f>'[CMPE 202 - Monstars CFD_Final.xlsx]Input'!$E$1</c:f>
              <c:strCache>
                <c:ptCount val="1"/>
                <c:pt idx="0">
                  <c:v>In Development</c:v>
                </c:pt>
              </c:strCache>
            </c:strRef>
          </c:tx>
          <c:spPr>
            <a:solidFill>
              <a:srgbClr val="008000">
                <a:alpha val="80000"/>
              </a:srgbClr>
            </a:solidFill>
            <a:ln w="25400" cmpd="sng">
              <a:solidFill>
                <a:srgbClr val="008000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CFD_Final.xlsx]Input'!$E$2:$E$39</c:f>
              <c:numCache>
                <c:formatCode>General</c:formatCode>
                <c:ptCount val="38"/>
                <c:pt idx="0">
                  <c:v>5</c:v>
                </c:pt>
                <c:pt idx="1">
                  <c:v>7</c:v>
                </c:pt>
                <c:pt idx="2">
                  <c:v>8</c:v>
                </c:pt>
                <c:pt idx="3">
                  <c:v>4</c:v>
                </c:pt>
                <c:pt idx="4">
                  <c:v>10</c:v>
                </c:pt>
                <c:pt idx="5">
                  <c:v>14</c:v>
                </c:pt>
                <c:pt idx="6">
                  <c:v>6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98-4763-AA98-A7336E1E1159}"/>
            </c:ext>
          </c:extLst>
        </c:ser>
        <c:ser>
          <c:idx val="4"/>
          <c:order val="4"/>
          <c:tx>
            <c:strRef>
              <c:f>'[CMPE 202 - Monstars CFD_Final.xlsx]Input'!$F$1</c:f>
              <c:strCache>
                <c:ptCount val="1"/>
                <c:pt idx="0">
                  <c:v>Ready to Start</c:v>
                </c:pt>
              </c:strCache>
            </c:strRef>
          </c:tx>
          <c:spPr>
            <a:solidFill>
              <a:srgbClr val="666666">
                <a:alpha val="80000"/>
              </a:srgbClr>
            </a:solidFill>
            <a:ln w="25400" cmpd="sng">
              <a:solidFill>
                <a:srgbClr val="666666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CFD_Final.xlsx]Input'!$F$2:$F$39</c:f>
              <c:numCache>
                <c:formatCode>General</c:formatCode>
                <c:ptCount val="38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9</c:v>
                </c:pt>
                <c:pt idx="4">
                  <c:v>9</c:v>
                </c:pt>
                <c:pt idx="5">
                  <c:v>5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8-4763-AA98-A7336E1E1159}"/>
            </c:ext>
          </c:extLst>
        </c:ser>
        <c:ser>
          <c:idx val="5"/>
          <c:order val="5"/>
          <c:tx>
            <c:strRef>
              <c:f>'[CMPE 202 - Monstars CFD_Final.xlsx]Input'!$G$1</c:f>
              <c:strCache>
                <c:ptCount val="1"/>
                <c:pt idx="0">
                  <c:v>Backlog</c:v>
                </c:pt>
              </c:strCache>
            </c:strRef>
          </c:tx>
          <c:spPr>
            <a:solidFill>
              <a:srgbClr val="4942CC">
                <a:alpha val="80000"/>
              </a:srgbClr>
            </a:solidFill>
            <a:ln w="25400" cmpd="sng">
              <a:solidFill>
                <a:srgbClr val="4942CC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CFD_Final.xlsx]Input'!$G$2:$G$39</c:f>
              <c:numCache>
                <c:formatCode>General</c:formatCode>
                <c:ptCount val="38"/>
                <c:pt idx="0">
                  <c:v>1</c:v>
                </c:pt>
                <c:pt idx="1">
                  <c:v>10</c:v>
                </c:pt>
                <c:pt idx="2">
                  <c:v>32</c:v>
                </c:pt>
                <c:pt idx="3">
                  <c:v>18</c:v>
                </c:pt>
                <c:pt idx="4">
                  <c:v>10</c:v>
                </c:pt>
                <c:pt idx="5">
                  <c:v>7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8-4763-AA98-A7336E1E1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782432"/>
        <c:axId val="143920288"/>
      </c:areaChart>
      <c:catAx>
        <c:axId val="144782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/>
                </a:pPr>
                <a:r>
                  <a:rPr lang="en-US"/>
                  <a:t>Week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txPr>
          <a:bodyPr/>
          <a:lstStyle/>
          <a:p>
            <a:pPr lvl="0">
              <a:defRPr/>
            </a:pPr>
            <a:endParaRPr lang="en-US"/>
          </a:p>
        </c:txPr>
        <c:crossAx val="143920288"/>
        <c:crosses val="autoZero"/>
        <c:auto val="1"/>
        <c:lblAlgn val="ctr"/>
        <c:lblOffset val="100"/>
        <c:noMultiLvlLbl val="1"/>
      </c:catAx>
      <c:valAx>
        <c:axId val="14392028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 lvl="0">
                  <a:defRPr/>
                </a:pPr>
                <a:r>
                  <a:rPr lang="en-US"/>
                  <a:t>Items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/>
            </a:pPr>
            <a:endParaRPr lang="en-US"/>
          </a:p>
        </c:txPr>
        <c:crossAx val="144782432"/>
        <c:crosses val="autoZero"/>
        <c:crossBetween val="midCat"/>
      </c:valAx>
    </c:plotArea>
    <c:legend>
      <c:legendPos val="r"/>
      <c:overlay val="0"/>
    </c:legend>
    <c:plotVisOnly val="1"/>
    <c:dispBlanksAs val="zero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sz="1600" b="1" i="0">
                <a:solidFill>
                  <a:srgbClr val="000000"/>
                </a:solidFill>
              </a:defRPr>
            </a:pPr>
            <a:r>
              <a:rPr lang="en-US"/>
              <a:t>Burndown Chart</a:t>
            </a:r>
          </a:p>
        </c:rich>
      </c:tx>
      <c:overlay val="0"/>
    </c:title>
    <c:autoTitleDeleted val="0"/>
    <c:plotArea>
      <c:layout/>
      <c:areaChart>
        <c:grouping val="standard"/>
        <c:varyColors val="1"/>
        <c:ser>
          <c:idx val="0"/>
          <c:order val="0"/>
          <c:spPr>
            <a:solidFill>
              <a:srgbClr val="DC3912">
                <a:alpha val="30000"/>
              </a:srgbClr>
            </a:solidFill>
            <a:ln w="19050" cmpd="sng">
              <a:solidFill>
                <a:srgbClr val="DC3912"/>
              </a:solidFill>
              <a:prstDash val="solid"/>
            </a:ln>
          </c:spPr>
          <c:cat>
            <c:numRef>
              <c:f>'[CMPE 202 - Monstars Sprint Task Sheet.xlsx]Sprint'!$E$3:$AG$3</c:f>
              <c:numCache>
                <c:formatCode>m\/d</c:formatCode>
                <c:ptCount val="29"/>
                <c:pt idx="0">
                  <c:v>43030</c:v>
                </c:pt>
                <c:pt idx="1">
                  <c:v>43031</c:v>
                </c:pt>
                <c:pt idx="2">
                  <c:v>43032</c:v>
                </c:pt>
                <c:pt idx="3">
                  <c:v>43033</c:v>
                </c:pt>
                <c:pt idx="4">
                  <c:v>43034</c:v>
                </c:pt>
                <c:pt idx="5">
                  <c:v>43035</c:v>
                </c:pt>
                <c:pt idx="6">
                  <c:v>43036</c:v>
                </c:pt>
                <c:pt idx="7">
                  <c:v>43037</c:v>
                </c:pt>
                <c:pt idx="8">
                  <c:v>43038</c:v>
                </c:pt>
                <c:pt idx="9">
                  <c:v>43039</c:v>
                </c:pt>
                <c:pt idx="10">
                  <c:v>43040</c:v>
                </c:pt>
                <c:pt idx="11">
                  <c:v>43041</c:v>
                </c:pt>
                <c:pt idx="12">
                  <c:v>43042</c:v>
                </c:pt>
                <c:pt idx="13">
                  <c:v>43043</c:v>
                </c:pt>
                <c:pt idx="14">
                  <c:v>43044</c:v>
                </c:pt>
                <c:pt idx="15">
                  <c:v>43045</c:v>
                </c:pt>
                <c:pt idx="16">
                  <c:v>43046</c:v>
                </c:pt>
                <c:pt idx="17">
                  <c:v>43047</c:v>
                </c:pt>
                <c:pt idx="18">
                  <c:v>43048</c:v>
                </c:pt>
                <c:pt idx="19">
                  <c:v>43049</c:v>
                </c:pt>
                <c:pt idx="20">
                  <c:v>43050</c:v>
                </c:pt>
                <c:pt idx="21">
                  <c:v>43051</c:v>
                </c:pt>
                <c:pt idx="22">
                  <c:v>43052</c:v>
                </c:pt>
                <c:pt idx="23">
                  <c:v>43053</c:v>
                </c:pt>
                <c:pt idx="24">
                  <c:v>43054</c:v>
                </c:pt>
                <c:pt idx="25">
                  <c:v>43055</c:v>
                </c:pt>
                <c:pt idx="26">
                  <c:v>43056</c:v>
                </c:pt>
                <c:pt idx="27">
                  <c:v>43057</c:v>
                </c:pt>
              </c:numCache>
            </c:numRef>
          </c:cat>
          <c:val>
            <c:numRef>
              <c:f>'[CMPE 202 - Monstars Sprint Task Sheet.xlsx]Sprint'!$E$5:$AG$5</c:f>
              <c:numCache>
                <c:formatCode>General</c:formatCode>
                <c:ptCount val="29"/>
                <c:pt idx="0">
                  <c:v>196</c:v>
                </c:pt>
                <c:pt idx="1">
                  <c:v>190</c:v>
                </c:pt>
                <c:pt idx="2">
                  <c:v>182</c:v>
                </c:pt>
                <c:pt idx="3">
                  <c:v>173</c:v>
                </c:pt>
                <c:pt idx="4">
                  <c:v>165</c:v>
                </c:pt>
                <c:pt idx="5">
                  <c:v>155</c:v>
                </c:pt>
                <c:pt idx="6">
                  <c:v>150</c:v>
                </c:pt>
                <c:pt idx="7">
                  <c:v>146</c:v>
                </c:pt>
                <c:pt idx="8">
                  <c:v>138</c:v>
                </c:pt>
                <c:pt idx="9">
                  <c:v>130</c:v>
                </c:pt>
                <c:pt idx="10">
                  <c:v>119.5</c:v>
                </c:pt>
                <c:pt idx="11">
                  <c:v>113.5</c:v>
                </c:pt>
                <c:pt idx="12">
                  <c:v>105</c:v>
                </c:pt>
                <c:pt idx="13">
                  <c:v>102</c:v>
                </c:pt>
                <c:pt idx="14">
                  <c:v>96</c:v>
                </c:pt>
                <c:pt idx="15">
                  <c:v>80</c:v>
                </c:pt>
                <c:pt idx="16">
                  <c:v>73</c:v>
                </c:pt>
                <c:pt idx="17">
                  <c:v>71</c:v>
                </c:pt>
                <c:pt idx="18">
                  <c:v>66</c:v>
                </c:pt>
                <c:pt idx="19">
                  <c:v>62</c:v>
                </c:pt>
                <c:pt idx="20">
                  <c:v>60</c:v>
                </c:pt>
                <c:pt idx="21">
                  <c:v>52</c:v>
                </c:pt>
                <c:pt idx="22">
                  <c:v>47</c:v>
                </c:pt>
                <c:pt idx="23">
                  <c:v>38</c:v>
                </c:pt>
                <c:pt idx="24">
                  <c:v>33</c:v>
                </c:pt>
                <c:pt idx="25">
                  <c:v>29</c:v>
                </c:pt>
                <c:pt idx="26">
                  <c:v>28</c:v>
                </c:pt>
                <c:pt idx="27">
                  <c:v>27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A-4603-A9DD-4BACF82EAE1F}"/>
            </c:ext>
          </c:extLst>
        </c:ser>
        <c:ser>
          <c:idx val="1"/>
          <c:order val="1"/>
          <c:spPr>
            <a:solidFill>
              <a:srgbClr val="3366CC">
                <a:alpha val="30000"/>
              </a:srgbClr>
            </a:solidFill>
            <a:ln w="19050" cmpd="sng">
              <a:solidFill>
                <a:srgbClr val="3366CC"/>
              </a:solidFill>
              <a:prstDash val="solid"/>
            </a:ln>
          </c:spPr>
          <c:cat>
            <c:numRef>
              <c:f>'[CMPE 202 - Monstars Sprint Task Sheet.xlsx]Sprint'!$E$3:$AG$3</c:f>
              <c:numCache>
                <c:formatCode>m\/d</c:formatCode>
                <c:ptCount val="29"/>
                <c:pt idx="0">
                  <c:v>43030</c:v>
                </c:pt>
                <c:pt idx="1">
                  <c:v>43031</c:v>
                </c:pt>
                <c:pt idx="2">
                  <c:v>43032</c:v>
                </c:pt>
                <c:pt idx="3">
                  <c:v>43033</c:v>
                </c:pt>
                <c:pt idx="4">
                  <c:v>43034</c:v>
                </c:pt>
                <c:pt idx="5">
                  <c:v>43035</c:v>
                </c:pt>
                <c:pt idx="6">
                  <c:v>43036</c:v>
                </c:pt>
                <c:pt idx="7">
                  <c:v>43037</c:v>
                </c:pt>
                <c:pt idx="8">
                  <c:v>43038</c:v>
                </c:pt>
                <c:pt idx="9">
                  <c:v>43039</c:v>
                </c:pt>
                <c:pt idx="10">
                  <c:v>43040</c:v>
                </c:pt>
                <c:pt idx="11">
                  <c:v>43041</c:v>
                </c:pt>
                <c:pt idx="12">
                  <c:v>43042</c:v>
                </c:pt>
                <c:pt idx="13">
                  <c:v>43043</c:v>
                </c:pt>
                <c:pt idx="14">
                  <c:v>43044</c:v>
                </c:pt>
                <c:pt idx="15">
                  <c:v>43045</c:v>
                </c:pt>
                <c:pt idx="16">
                  <c:v>43046</c:v>
                </c:pt>
                <c:pt idx="17">
                  <c:v>43047</c:v>
                </c:pt>
                <c:pt idx="18">
                  <c:v>43048</c:v>
                </c:pt>
                <c:pt idx="19">
                  <c:v>43049</c:v>
                </c:pt>
                <c:pt idx="20">
                  <c:v>43050</c:v>
                </c:pt>
                <c:pt idx="21">
                  <c:v>43051</c:v>
                </c:pt>
                <c:pt idx="22">
                  <c:v>43052</c:v>
                </c:pt>
                <c:pt idx="23">
                  <c:v>43053</c:v>
                </c:pt>
                <c:pt idx="24">
                  <c:v>43054</c:v>
                </c:pt>
                <c:pt idx="25">
                  <c:v>43055</c:v>
                </c:pt>
                <c:pt idx="26">
                  <c:v>43056</c:v>
                </c:pt>
                <c:pt idx="27">
                  <c:v>43057</c:v>
                </c:pt>
              </c:numCache>
            </c:numRef>
          </c:cat>
          <c:val>
            <c:numRef>
              <c:f>'[CMPE 202 - Monstars Sprint Task Sheet.xlsx]Sprint'!$E$4:$AG$4</c:f>
              <c:numCache>
                <c:formatCode>General</c:formatCode>
                <c:ptCount val="29"/>
                <c:pt idx="0">
                  <c:v>200</c:v>
                </c:pt>
                <c:pt idx="1">
                  <c:v>192.5</c:v>
                </c:pt>
                <c:pt idx="2">
                  <c:v>185</c:v>
                </c:pt>
                <c:pt idx="3">
                  <c:v>177.5</c:v>
                </c:pt>
                <c:pt idx="4">
                  <c:v>170</c:v>
                </c:pt>
                <c:pt idx="5">
                  <c:v>162.5</c:v>
                </c:pt>
                <c:pt idx="6">
                  <c:v>155</c:v>
                </c:pt>
                <c:pt idx="7">
                  <c:v>147.5</c:v>
                </c:pt>
                <c:pt idx="8">
                  <c:v>140</c:v>
                </c:pt>
                <c:pt idx="9">
                  <c:v>132.5</c:v>
                </c:pt>
                <c:pt idx="10">
                  <c:v>125</c:v>
                </c:pt>
                <c:pt idx="11">
                  <c:v>117.5</c:v>
                </c:pt>
                <c:pt idx="12">
                  <c:v>110</c:v>
                </c:pt>
                <c:pt idx="13">
                  <c:v>102.5</c:v>
                </c:pt>
                <c:pt idx="14">
                  <c:v>95</c:v>
                </c:pt>
                <c:pt idx="15">
                  <c:v>87.5</c:v>
                </c:pt>
                <c:pt idx="16">
                  <c:v>80</c:v>
                </c:pt>
                <c:pt idx="17">
                  <c:v>72.5</c:v>
                </c:pt>
                <c:pt idx="18">
                  <c:v>65</c:v>
                </c:pt>
                <c:pt idx="19">
                  <c:v>57.5</c:v>
                </c:pt>
                <c:pt idx="20">
                  <c:v>50</c:v>
                </c:pt>
                <c:pt idx="21">
                  <c:v>42.5</c:v>
                </c:pt>
                <c:pt idx="22">
                  <c:v>35</c:v>
                </c:pt>
                <c:pt idx="23">
                  <c:v>27.5</c:v>
                </c:pt>
                <c:pt idx="24">
                  <c:v>20</c:v>
                </c:pt>
                <c:pt idx="25">
                  <c:v>12.5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5A-4603-A9DD-4BACF82EA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1507224"/>
        <c:axId val="783992827"/>
      </c:areaChart>
      <c:dateAx>
        <c:axId val="1311507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sz="1000" b="1" i="0">
                    <a:solidFill>
                      <a:srgbClr val="000000"/>
                    </a:solidFill>
                  </a:defRPr>
                </a:pPr>
                <a:r>
                  <a:rPr lang="en-US"/>
                  <a:t>Time</a:t>
                </a:r>
              </a:p>
            </c:rich>
          </c:tx>
          <c:overlay val="0"/>
        </c:title>
        <c:numFmt formatCode="m\/d" sourceLinked="1"/>
        <c:majorTickMark val="cross"/>
        <c:minorTickMark val="cross"/>
        <c:tickLblPos val="nextTo"/>
        <c:txPr>
          <a:bodyPr/>
          <a:lstStyle/>
          <a:p>
            <a:pPr lvl="0">
              <a:defRPr sz="1000" b="0" i="0">
                <a:solidFill>
                  <a:srgbClr val="000000"/>
                </a:solidFill>
              </a:defRPr>
            </a:pPr>
            <a:endParaRPr lang="en-US"/>
          </a:p>
        </c:txPr>
        <c:crossAx val="783992827"/>
        <c:crosses val="autoZero"/>
        <c:auto val="1"/>
        <c:lblOffset val="100"/>
        <c:baseTimeUnit val="days"/>
      </c:dateAx>
      <c:valAx>
        <c:axId val="783992827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 lvl="0">
                  <a:defRPr sz="1000" b="1" i="0">
                    <a:solidFill>
                      <a:srgbClr val="000000"/>
                    </a:solidFill>
                  </a:defRPr>
                </a:pPr>
                <a:r>
                  <a:rPr lang="en-US"/>
                  <a:t>Remaining  Hours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1000" b="0" i="0">
                <a:solidFill>
                  <a:srgbClr val="000000"/>
                </a:solidFill>
              </a:defRPr>
            </a:pPr>
            <a:endParaRPr lang="en-US"/>
          </a:p>
        </c:txPr>
        <c:crossAx val="1311507224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</c:legend>
    <c:plotVisOnly val="1"/>
    <c:dispBlanksAs val="zero"/>
    <c:showDLblsOverMax val="1"/>
  </c:chart>
  <c:spPr>
    <a:solidFill>
      <a:srgbClr val="FFFFFF"/>
    </a:solidFill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4CC6E-84A2-42D2-B2D1-7A6512637C0E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774F59-9E8F-4958-8727-FA0D9556263E}">
      <dgm:prSet/>
      <dgm:spPr/>
      <dgm:t>
        <a:bodyPr/>
        <a:lstStyle/>
        <a:p>
          <a:r>
            <a:rPr lang="en-US"/>
            <a:t>What was good?</a:t>
          </a:r>
        </a:p>
      </dgm:t>
    </dgm:pt>
    <dgm:pt modelId="{55C78669-E1B8-4B73-A6B9-BC3EE921CDFB}" type="parTrans" cxnId="{06662079-6A53-4EEA-ACEF-C201B096A421}">
      <dgm:prSet/>
      <dgm:spPr/>
      <dgm:t>
        <a:bodyPr/>
        <a:lstStyle/>
        <a:p>
          <a:endParaRPr lang="en-US"/>
        </a:p>
      </dgm:t>
    </dgm:pt>
    <dgm:pt modelId="{73A9A7C7-C417-4767-A4D8-3BE544D11795}" type="sibTrans" cxnId="{06662079-6A53-4EEA-ACEF-C201B096A421}">
      <dgm:prSet/>
      <dgm:spPr/>
      <dgm:t>
        <a:bodyPr/>
        <a:lstStyle/>
        <a:p>
          <a:endParaRPr lang="en-US"/>
        </a:p>
      </dgm:t>
    </dgm:pt>
    <dgm:pt modelId="{A744941D-8CBA-45D6-BF25-98CAADC1C99D}">
      <dgm:prSet/>
      <dgm:spPr/>
      <dgm:t>
        <a:bodyPr/>
        <a:lstStyle/>
        <a:p>
          <a:r>
            <a:rPr lang="en-US" dirty="0"/>
            <a:t>The game worked as expected.</a:t>
          </a:r>
        </a:p>
      </dgm:t>
    </dgm:pt>
    <dgm:pt modelId="{4A54FFC5-D701-44DF-9C33-49FB63ABC8D3}" type="parTrans" cxnId="{942ACD4E-AFC7-4A2A-A565-5CC2FDB013EF}">
      <dgm:prSet/>
      <dgm:spPr/>
      <dgm:t>
        <a:bodyPr/>
        <a:lstStyle/>
        <a:p>
          <a:endParaRPr lang="en-US"/>
        </a:p>
      </dgm:t>
    </dgm:pt>
    <dgm:pt modelId="{005F5D78-4C69-4754-8788-02CE22A76971}" type="sibTrans" cxnId="{942ACD4E-AFC7-4A2A-A565-5CC2FDB013EF}">
      <dgm:prSet/>
      <dgm:spPr/>
      <dgm:t>
        <a:bodyPr/>
        <a:lstStyle/>
        <a:p>
          <a:endParaRPr lang="en-US"/>
        </a:p>
      </dgm:t>
    </dgm:pt>
    <dgm:pt modelId="{20160967-36A1-4718-A154-1E95300E2211}">
      <dgm:prSet/>
      <dgm:spPr/>
      <dgm:t>
        <a:bodyPr/>
        <a:lstStyle/>
        <a:p>
          <a:r>
            <a:rPr lang="en-US" dirty="0"/>
            <a:t>Frequent collaboration and good team work. </a:t>
          </a:r>
        </a:p>
      </dgm:t>
    </dgm:pt>
    <dgm:pt modelId="{BF245279-96F8-442E-A951-3B95DE1220C4}" type="parTrans" cxnId="{19E431D3-FBBD-4FAB-A1B7-BFA0E8A5DE06}">
      <dgm:prSet/>
      <dgm:spPr/>
      <dgm:t>
        <a:bodyPr/>
        <a:lstStyle/>
        <a:p>
          <a:endParaRPr lang="en-US"/>
        </a:p>
      </dgm:t>
    </dgm:pt>
    <dgm:pt modelId="{140A0971-1ACB-412D-BA92-F5587ABE6DF6}" type="sibTrans" cxnId="{19E431D3-FBBD-4FAB-A1B7-BFA0E8A5DE06}">
      <dgm:prSet/>
      <dgm:spPr/>
      <dgm:t>
        <a:bodyPr/>
        <a:lstStyle/>
        <a:p>
          <a:endParaRPr lang="en-US"/>
        </a:p>
      </dgm:t>
    </dgm:pt>
    <dgm:pt modelId="{715F93D6-0752-4774-8452-C758D6031AD2}">
      <dgm:prSet/>
      <dgm:spPr/>
      <dgm:t>
        <a:bodyPr/>
        <a:lstStyle/>
        <a:p>
          <a:r>
            <a:rPr lang="en-US" dirty="0"/>
            <a:t>Implementation using Scrum and Kanban methodologies</a:t>
          </a:r>
        </a:p>
      </dgm:t>
    </dgm:pt>
    <dgm:pt modelId="{C2ED1E9B-3DF3-463D-A802-0E25D2A6B40A}" type="parTrans" cxnId="{54BE9F81-64E1-4510-A986-24C91B8C3180}">
      <dgm:prSet/>
      <dgm:spPr/>
      <dgm:t>
        <a:bodyPr/>
        <a:lstStyle/>
        <a:p>
          <a:endParaRPr lang="en-US"/>
        </a:p>
      </dgm:t>
    </dgm:pt>
    <dgm:pt modelId="{7A26A6AE-E5AF-427A-AA79-3A8599429F9A}" type="sibTrans" cxnId="{54BE9F81-64E1-4510-A986-24C91B8C3180}">
      <dgm:prSet/>
      <dgm:spPr/>
      <dgm:t>
        <a:bodyPr/>
        <a:lstStyle/>
        <a:p>
          <a:endParaRPr lang="en-US"/>
        </a:p>
      </dgm:t>
    </dgm:pt>
    <dgm:pt modelId="{96F37AFB-5CFE-4E51-A996-E344FB9CF9D0}">
      <dgm:prSet/>
      <dgm:spPr/>
      <dgm:t>
        <a:bodyPr/>
        <a:lstStyle/>
        <a:p>
          <a:r>
            <a:rPr lang="en-US" dirty="0"/>
            <a:t>Scrum – with number of hours estimated for each task – was more useful and efficient</a:t>
          </a:r>
        </a:p>
      </dgm:t>
    </dgm:pt>
    <dgm:pt modelId="{0C242807-F563-4523-8121-FBC38065AFBC}" type="parTrans" cxnId="{9AA75923-9AD3-4AE6-A2B9-173E375A587C}">
      <dgm:prSet/>
      <dgm:spPr/>
      <dgm:t>
        <a:bodyPr/>
        <a:lstStyle/>
        <a:p>
          <a:endParaRPr lang="en-US"/>
        </a:p>
      </dgm:t>
    </dgm:pt>
    <dgm:pt modelId="{961F5383-20CF-41A5-B377-BD7AA381F502}" type="sibTrans" cxnId="{9AA75923-9AD3-4AE6-A2B9-173E375A587C}">
      <dgm:prSet/>
      <dgm:spPr/>
      <dgm:t>
        <a:bodyPr/>
        <a:lstStyle/>
        <a:p>
          <a:endParaRPr lang="en-US"/>
        </a:p>
      </dgm:t>
    </dgm:pt>
    <dgm:pt modelId="{D4E6CAA8-64FA-42A9-AC36-93A93215A5E4}">
      <dgm:prSet/>
      <dgm:spPr/>
      <dgm:t>
        <a:bodyPr/>
        <a:lstStyle/>
        <a:p>
          <a:r>
            <a:rPr lang="en-US"/>
            <a:t>Troubles?</a:t>
          </a:r>
        </a:p>
      </dgm:t>
    </dgm:pt>
    <dgm:pt modelId="{969AA48D-A851-4379-8FDD-B26617117EEF}" type="parTrans" cxnId="{7C4CE963-EC87-43C4-84C1-1D511BBE171F}">
      <dgm:prSet/>
      <dgm:spPr/>
      <dgm:t>
        <a:bodyPr/>
        <a:lstStyle/>
        <a:p>
          <a:endParaRPr lang="en-US"/>
        </a:p>
      </dgm:t>
    </dgm:pt>
    <dgm:pt modelId="{0F898B8B-5AE3-4C8D-8CF9-D3FD33682DA1}" type="sibTrans" cxnId="{7C4CE963-EC87-43C4-84C1-1D511BBE171F}">
      <dgm:prSet/>
      <dgm:spPr/>
      <dgm:t>
        <a:bodyPr/>
        <a:lstStyle/>
        <a:p>
          <a:endParaRPr lang="en-US"/>
        </a:p>
      </dgm:t>
    </dgm:pt>
    <dgm:pt modelId="{01C12295-287D-483B-A53C-288A3CD2190A}">
      <dgm:prSet/>
      <dgm:spPr/>
      <dgm:t>
        <a:bodyPr/>
        <a:lstStyle/>
        <a:p>
          <a:r>
            <a:rPr lang="en-US" dirty="0"/>
            <a:t>Initial time taken in understanding the design patterns and integrating in our game</a:t>
          </a:r>
        </a:p>
      </dgm:t>
    </dgm:pt>
    <dgm:pt modelId="{CFC20E0C-0F95-4EB7-ABF7-9D0743CB821F}" type="parTrans" cxnId="{0166CE8D-C67B-4337-B3AD-D5FF786BAEA8}">
      <dgm:prSet/>
      <dgm:spPr/>
      <dgm:t>
        <a:bodyPr/>
        <a:lstStyle/>
        <a:p>
          <a:endParaRPr lang="en-US"/>
        </a:p>
      </dgm:t>
    </dgm:pt>
    <dgm:pt modelId="{B604F47C-170A-4AAA-A705-ED5A51FD9976}" type="sibTrans" cxnId="{0166CE8D-C67B-4337-B3AD-D5FF786BAEA8}">
      <dgm:prSet/>
      <dgm:spPr/>
      <dgm:t>
        <a:bodyPr/>
        <a:lstStyle/>
        <a:p>
          <a:endParaRPr lang="en-US"/>
        </a:p>
      </dgm:t>
    </dgm:pt>
    <dgm:pt modelId="{179FD532-4911-4855-B7E0-210C5304C98F}">
      <dgm:prSet/>
      <dgm:spPr/>
      <dgm:t>
        <a:bodyPr/>
        <a:lstStyle/>
        <a:p>
          <a:r>
            <a:rPr lang="en-US" dirty="0"/>
            <a:t>Machine dependent issues</a:t>
          </a:r>
        </a:p>
      </dgm:t>
    </dgm:pt>
    <dgm:pt modelId="{1F26E6BA-923D-4E6B-B291-16C2121DFB97}" type="parTrans" cxnId="{CC916DCB-193F-4E90-8C36-1FB75E63A971}">
      <dgm:prSet/>
      <dgm:spPr/>
      <dgm:t>
        <a:bodyPr/>
        <a:lstStyle/>
        <a:p>
          <a:endParaRPr lang="en-US"/>
        </a:p>
      </dgm:t>
    </dgm:pt>
    <dgm:pt modelId="{2D55AECD-430D-4B23-9A4F-98F71FF75638}" type="sibTrans" cxnId="{CC916DCB-193F-4E90-8C36-1FB75E63A971}">
      <dgm:prSet/>
      <dgm:spPr/>
      <dgm:t>
        <a:bodyPr/>
        <a:lstStyle/>
        <a:p>
          <a:endParaRPr lang="en-US"/>
        </a:p>
      </dgm:t>
    </dgm:pt>
    <dgm:pt modelId="{0E7A3DC3-2800-45F7-BE37-23C407A7F94C}" type="pres">
      <dgm:prSet presAssocID="{B674CC6E-84A2-42D2-B2D1-7A6512637C0E}" presName="diagram" presStyleCnt="0">
        <dgm:presLayoutVars>
          <dgm:dir/>
          <dgm:animLvl val="lvl"/>
          <dgm:resizeHandles val="exact"/>
        </dgm:presLayoutVars>
      </dgm:prSet>
      <dgm:spPr/>
    </dgm:pt>
    <dgm:pt modelId="{9A67A2E1-BB6D-4DA0-8175-414FCA6F6032}" type="pres">
      <dgm:prSet presAssocID="{61774F59-9E8F-4958-8727-FA0D9556263E}" presName="compNode" presStyleCnt="0"/>
      <dgm:spPr/>
    </dgm:pt>
    <dgm:pt modelId="{D37C0FE0-A454-47B2-A018-8831126C6508}" type="pres">
      <dgm:prSet presAssocID="{61774F59-9E8F-4958-8727-FA0D9556263E}" presName="childRect" presStyleLbl="bgAcc1" presStyleIdx="0" presStyleCnt="2">
        <dgm:presLayoutVars>
          <dgm:bulletEnabled val="1"/>
        </dgm:presLayoutVars>
      </dgm:prSet>
      <dgm:spPr/>
    </dgm:pt>
    <dgm:pt modelId="{3D10E41B-7888-4DBF-87B8-BB1B9B846C0E}" type="pres">
      <dgm:prSet presAssocID="{61774F59-9E8F-4958-8727-FA0D9556263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A1D3B1F-E571-47FD-B6C8-DBB78F32F52D}" type="pres">
      <dgm:prSet presAssocID="{61774F59-9E8F-4958-8727-FA0D9556263E}" presName="parentRect" presStyleLbl="alignNode1" presStyleIdx="0" presStyleCnt="2"/>
      <dgm:spPr/>
    </dgm:pt>
    <dgm:pt modelId="{10D220FF-21AD-4F47-918A-32A6CBA3BF91}" type="pres">
      <dgm:prSet presAssocID="{61774F59-9E8F-4958-8727-FA0D9556263E}" presName="adorn" presStyleLbl="fgAccFollowNode1" presStyleIdx="0" presStyleCnt="2"/>
      <dgm:spPr>
        <a:blipFill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FB38B7D-EAA6-4051-AF31-0C4C4CBC4B1C}" type="pres">
      <dgm:prSet presAssocID="{73A9A7C7-C417-4767-A4D8-3BE544D11795}" presName="sibTrans" presStyleLbl="sibTrans2D1" presStyleIdx="0" presStyleCnt="0"/>
      <dgm:spPr/>
    </dgm:pt>
    <dgm:pt modelId="{33A36703-7BB7-4368-803D-C7C6A1399254}" type="pres">
      <dgm:prSet presAssocID="{D4E6CAA8-64FA-42A9-AC36-93A93215A5E4}" presName="compNode" presStyleCnt="0"/>
      <dgm:spPr/>
    </dgm:pt>
    <dgm:pt modelId="{CF63871A-AAC2-4A3D-90BD-EC165F6D9708}" type="pres">
      <dgm:prSet presAssocID="{D4E6CAA8-64FA-42A9-AC36-93A93215A5E4}" presName="childRect" presStyleLbl="bgAcc1" presStyleIdx="1" presStyleCnt="2">
        <dgm:presLayoutVars>
          <dgm:bulletEnabled val="1"/>
        </dgm:presLayoutVars>
      </dgm:prSet>
      <dgm:spPr/>
    </dgm:pt>
    <dgm:pt modelId="{F843A42D-1044-45B8-B339-B1624947E65C}" type="pres">
      <dgm:prSet presAssocID="{D4E6CAA8-64FA-42A9-AC36-93A93215A5E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5B3EC65-3094-451E-848D-93F42D5CD11B}" type="pres">
      <dgm:prSet presAssocID="{D4E6CAA8-64FA-42A9-AC36-93A93215A5E4}" presName="parentRect" presStyleLbl="alignNode1" presStyleIdx="1" presStyleCnt="2"/>
      <dgm:spPr/>
    </dgm:pt>
    <dgm:pt modelId="{CFDC78CF-74B3-4640-9C7D-22B9AF67EDAB}" type="pres">
      <dgm:prSet presAssocID="{D4E6CAA8-64FA-42A9-AC36-93A93215A5E4}" presName="adorn" presStyleLbl="fgAccFollowNode1" presStyleIdx="1" presStyleCnt="2"/>
      <dgm:spPr>
        <a:blipFill>
          <a:blip xmlns:r="http://schemas.openxmlformats.org/officeDocument/2006/relationships" r:embed="rId2">
            <a:duotone>
              <a:schemeClr val="accent3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</dgm:ptLst>
  <dgm:cxnLst>
    <dgm:cxn modelId="{6E7AD10E-B5A3-4A8F-AE10-75E78DED5A31}" type="presOf" srcId="{96F37AFB-5CFE-4E51-A996-E344FB9CF9D0}" destId="{D37C0FE0-A454-47B2-A018-8831126C6508}" srcOrd="0" destOrd="3" presId="urn:microsoft.com/office/officeart/2005/8/layout/bList2"/>
    <dgm:cxn modelId="{A2A8E412-6F60-4DD1-AE68-941F42352037}" type="presOf" srcId="{A744941D-8CBA-45D6-BF25-98CAADC1C99D}" destId="{D37C0FE0-A454-47B2-A018-8831126C6508}" srcOrd="0" destOrd="0" presId="urn:microsoft.com/office/officeart/2005/8/layout/bList2"/>
    <dgm:cxn modelId="{9AA75923-9AD3-4AE6-A2B9-173E375A587C}" srcId="{61774F59-9E8F-4958-8727-FA0D9556263E}" destId="{96F37AFB-5CFE-4E51-A996-E344FB9CF9D0}" srcOrd="3" destOrd="0" parTransId="{0C242807-F563-4523-8121-FBC38065AFBC}" sibTransId="{961F5383-20CF-41A5-B377-BD7AA381F502}"/>
    <dgm:cxn modelId="{7C4CE963-EC87-43C4-84C1-1D511BBE171F}" srcId="{B674CC6E-84A2-42D2-B2D1-7A6512637C0E}" destId="{D4E6CAA8-64FA-42A9-AC36-93A93215A5E4}" srcOrd="1" destOrd="0" parTransId="{969AA48D-A851-4379-8FDD-B26617117EEF}" sibTransId="{0F898B8B-5AE3-4C8D-8CF9-D3FD33682DA1}"/>
    <dgm:cxn modelId="{0AF02547-CF0F-450C-8B9F-A99BCBB617B3}" type="presOf" srcId="{179FD532-4911-4855-B7E0-210C5304C98F}" destId="{CF63871A-AAC2-4A3D-90BD-EC165F6D9708}" srcOrd="0" destOrd="1" presId="urn:microsoft.com/office/officeart/2005/8/layout/bList2"/>
    <dgm:cxn modelId="{6FA29B6C-5D7A-4D6A-BF63-8A4C3902436B}" type="presOf" srcId="{715F93D6-0752-4774-8452-C758D6031AD2}" destId="{D37C0FE0-A454-47B2-A018-8831126C6508}" srcOrd="0" destOrd="2" presId="urn:microsoft.com/office/officeart/2005/8/layout/bList2"/>
    <dgm:cxn modelId="{942ACD4E-AFC7-4A2A-A565-5CC2FDB013EF}" srcId="{61774F59-9E8F-4958-8727-FA0D9556263E}" destId="{A744941D-8CBA-45D6-BF25-98CAADC1C99D}" srcOrd="0" destOrd="0" parTransId="{4A54FFC5-D701-44DF-9C33-49FB63ABC8D3}" sibTransId="{005F5D78-4C69-4754-8788-02CE22A76971}"/>
    <dgm:cxn modelId="{7962F252-5974-4F9B-A7C2-F2F4CD268217}" type="presOf" srcId="{D4E6CAA8-64FA-42A9-AC36-93A93215A5E4}" destId="{F843A42D-1044-45B8-B339-B1624947E65C}" srcOrd="0" destOrd="0" presId="urn:microsoft.com/office/officeart/2005/8/layout/bList2"/>
    <dgm:cxn modelId="{846B3078-EE7D-4DFF-BC73-7F8F07889899}" type="presOf" srcId="{01C12295-287D-483B-A53C-288A3CD2190A}" destId="{CF63871A-AAC2-4A3D-90BD-EC165F6D9708}" srcOrd="0" destOrd="0" presId="urn:microsoft.com/office/officeart/2005/8/layout/bList2"/>
    <dgm:cxn modelId="{06662079-6A53-4EEA-ACEF-C201B096A421}" srcId="{B674CC6E-84A2-42D2-B2D1-7A6512637C0E}" destId="{61774F59-9E8F-4958-8727-FA0D9556263E}" srcOrd="0" destOrd="0" parTransId="{55C78669-E1B8-4B73-A6B9-BC3EE921CDFB}" sibTransId="{73A9A7C7-C417-4767-A4D8-3BE544D11795}"/>
    <dgm:cxn modelId="{54BE9F81-64E1-4510-A986-24C91B8C3180}" srcId="{61774F59-9E8F-4958-8727-FA0D9556263E}" destId="{715F93D6-0752-4774-8452-C758D6031AD2}" srcOrd="2" destOrd="0" parTransId="{C2ED1E9B-3DF3-463D-A802-0E25D2A6B40A}" sibTransId="{7A26A6AE-E5AF-427A-AA79-3A8599429F9A}"/>
    <dgm:cxn modelId="{0166CE8D-C67B-4337-B3AD-D5FF786BAEA8}" srcId="{D4E6CAA8-64FA-42A9-AC36-93A93215A5E4}" destId="{01C12295-287D-483B-A53C-288A3CD2190A}" srcOrd="0" destOrd="0" parTransId="{CFC20E0C-0F95-4EB7-ABF7-9D0743CB821F}" sibTransId="{B604F47C-170A-4AAA-A705-ED5A51FD9976}"/>
    <dgm:cxn modelId="{ED9902AB-5AEC-4F8A-9FEE-515C036C1AD0}" type="presOf" srcId="{20160967-36A1-4718-A154-1E95300E2211}" destId="{D37C0FE0-A454-47B2-A018-8831126C6508}" srcOrd="0" destOrd="1" presId="urn:microsoft.com/office/officeart/2005/8/layout/bList2"/>
    <dgm:cxn modelId="{C4264ECA-6BF7-47C3-BAF3-2A2BB4BC8E5E}" type="presOf" srcId="{73A9A7C7-C417-4767-A4D8-3BE544D11795}" destId="{0FB38B7D-EAA6-4051-AF31-0C4C4CBC4B1C}" srcOrd="0" destOrd="0" presId="urn:microsoft.com/office/officeart/2005/8/layout/bList2"/>
    <dgm:cxn modelId="{CC916DCB-193F-4E90-8C36-1FB75E63A971}" srcId="{D4E6CAA8-64FA-42A9-AC36-93A93215A5E4}" destId="{179FD532-4911-4855-B7E0-210C5304C98F}" srcOrd="1" destOrd="0" parTransId="{1F26E6BA-923D-4E6B-B291-16C2121DFB97}" sibTransId="{2D55AECD-430D-4B23-9A4F-98F71FF75638}"/>
    <dgm:cxn modelId="{19E431D3-FBBD-4FAB-A1B7-BFA0E8A5DE06}" srcId="{61774F59-9E8F-4958-8727-FA0D9556263E}" destId="{20160967-36A1-4718-A154-1E95300E2211}" srcOrd="1" destOrd="0" parTransId="{BF245279-96F8-442E-A951-3B95DE1220C4}" sibTransId="{140A0971-1ACB-412D-BA92-F5587ABE6DF6}"/>
    <dgm:cxn modelId="{08F202D6-7E7D-4CEB-A1D4-D0599211E660}" type="presOf" srcId="{D4E6CAA8-64FA-42A9-AC36-93A93215A5E4}" destId="{05B3EC65-3094-451E-848D-93F42D5CD11B}" srcOrd="1" destOrd="0" presId="urn:microsoft.com/office/officeart/2005/8/layout/bList2"/>
    <dgm:cxn modelId="{719401DE-25A8-4235-917E-D173445C6A49}" type="presOf" srcId="{B674CC6E-84A2-42D2-B2D1-7A6512637C0E}" destId="{0E7A3DC3-2800-45F7-BE37-23C407A7F94C}" srcOrd="0" destOrd="0" presId="urn:microsoft.com/office/officeart/2005/8/layout/bList2"/>
    <dgm:cxn modelId="{912188E2-3E01-4521-84B5-28A874C7E195}" type="presOf" srcId="{61774F59-9E8F-4958-8727-FA0D9556263E}" destId="{3A1D3B1F-E571-47FD-B6C8-DBB78F32F52D}" srcOrd="1" destOrd="0" presId="urn:microsoft.com/office/officeart/2005/8/layout/bList2"/>
    <dgm:cxn modelId="{BE691CF5-D0AB-4E3F-BD6C-98941D957C5D}" type="presOf" srcId="{61774F59-9E8F-4958-8727-FA0D9556263E}" destId="{3D10E41B-7888-4DBF-87B8-BB1B9B846C0E}" srcOrd="0" destOrd="0" presId="urn:microsoft.com/office/officeart/2005/8/layout/bList2"/>
    <dgm:cxn modelId="{390CCA0D-99C1-4337-AA2A-5771AD0A8076}" type="presParOf" srcId="{0E7A3DC3-2800-45F7-BE37-23C407A7F94C}" destId="{9A67A2E1-BB6D-4DA0-8175-414FCA6F6032}" srcOrd="0" destOrd="0" presId="urn:microsoft.com/office/officeart/2005/8/layout/bList2"/>
    <dgm:cxn modelId="{C3045090-9EDC-4DFB-B1B5-39ED1B73C3CE}" type="presParOf" srcId="{9A67A2E1-BB6D-4DA0-8175-414FCA6F6032}" destId="{D37C0FE0-A454-47B2-A018-8831126C6508}" srcOrd="0" destOrd="0" presId="urn:microsoft.com/office/officeart/2005/8/layout/bList2"/>
    <dgm:cxn modelId="{894ADA4B-66AA-4BDD-8BF5-CC88A96AC409}" type="presParOf" srcId="{9A67A2E1-BB6D-4DA0-8175-414FCA6F6032}" destId="{3D10E41B-7888-4DBF-87B8-BB1B9B846C0E}" srcOrd="1" destOrd="0" presId="urn:microsoft.com/office/officeart/2005/8/layout/bList2"/>
    <dgm:cxn modelId="{9BFEA827-98F6-49AC-8A53-5FC9F87C17A7}" type="presParOf" srcId="{9A67A2E1-BB6D-4DA0-8175-414FCA6F6032}" destId="{3A1D3B1F-E571-47FD-B6C8-DBB78F32F52D}" srcOrd="2" destOrd="0" presId="urn:microsoft.com/office/officeart/2005/8/layout/bList2"/>
    <dgm:cxn modelId="{C087403B-14A9-40ED-BC51-1F5429F6D8EC}" type="presParOf" srcId="{9A67A2E1-BB6D-4DA0-8175-414FCA6F6032}" destId="{10D220FF-21AD-4F47-918A-32A6CBA3BF91}" srcOrd="3" destOrd="0" presId="urn:microsoft.com/office/officeart/2005/8/layout/bList2"/>
    <dgm:cxn modelId="{FC471E9A-EEBE-4346-8AA7-B94C433BB2CA}" type="presParOf" srcId="{0E7A3DC3-2800-45F7-BE37-23C407A7F94C}" destId="{0FB38B7D-EAA6-4051-AF31-0C4C4CBC4B1C}" srcOrd="1" destOrd="0" presId="urn:microsoft.com/office/officeart/2005/8/layout/bList2"/>
    <dgm:cxn modelId="{4B4037C3-1974-4B58-9D70-2CD606B036E1}" type="presParOf" srcId="{0E7A3DC3-2800-45F7-BE37-23C407A7F94C}" destId="{33A36703-7BB7-4368-803D-C7C6A1399254}" srcOrd="2" destOrd="0" presId="urn:microsoft.com/office/officeart/2005/8/layout/bList2"/>
    <dgm:cxn modelId="{06381AF8-2C2C-4DA8-ADB1-A6A0B98081F5}" type="presParOf" srcId="{33A36703-7BB7-4368-803D-C7C6A1399254}" destId="{CF63871A-AAC2-4A3D-90BD-EC165F6D9708}" srcOrd="0" destOrd="0" presId="urn:microsoft.com/office/officeart/2005/8/layout/bList2"/>
    <dgm:cxn modelId="{F8B58F20-C7EF-4C1C-A4E7-071360A3FDE7}" type="presParOf" srcId="{33A36703-7BB7-4368-803D-C7C6A1399254}" destId="{F843A42D-1044-45B8-B339-B1624947E65C}" srcOrd="1" destOrd="0" presId="urn:microsoft.com/office/officeart/2005/8/layout/bList2"/>
    <dgm:cxn modelId="{59206D83-F04F-4A2D-A7B2-6EBF3A787275}" type="presParOf" srcId="{33A36703-7BB7-4368-803D-C7C6A1399254}" destId="{05B3EC65-3094-451E-848D-93F42D5CD11B}" srcOrd="2" destOrd="0" presId="urn:microsoft.com/office/officeart/2005/8/layout/bList2"/>
    <dgm:cxn modelId="{6128F20D-475F-4901-B388-7249DDE34622}" type="presParOf" srcId="{33A36703-7BB7-4368-803D-C7C6A1399254}" destId="{CFDC78CF-74B3-4640-9C7D-22B9AF67EDA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C0FE0-A454-47B2-A018-8831126C6508}">
      <dsp:nvSpPr>
        <dsp:cNvPr id="0" name=""/>
        <dsp:cNvSpPr/>
      </dsp:nvSpPr>
      <dsp:spPr>
        <a:xfrm>
          <a:off x="1950313" y="3240"/>
          <a:ext cx="2717050" cy="20282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game worked as expected.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Frequent collaboration and good team work.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Implementation using Scrum and Kanban methodologies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Scrum – with number of hours estimated for each task – was more useful and efficient</a:t>
          </a:r>
        </a:p>
      </dsp:txBody>
      <dsp:txXfrm>
        <a:off x="1997837" y="50764"/>
        <a:ext cx="2622002" cy="1980696"/>
      </dsp:txXfrm>
    </dsp:sp>
    <dsp:sp modelId="{3A1D3B1F-E571-47FD-B6C8-DBB78F32F52D}">
      <dsp:nvSpPr>
        <dsp:cNvPr id="0" name=""/>
        <dsp:cNvSpPr/>
      </dsp:nvSpPr>
      <dsp:spPr>
        <a:xfrm>
          <a:off x="1950313" y="2031461"/>
          <a:ext cx="2717050" cy="8721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What was good?</a:t>
          </a:r>
        </a:p>
      </dsp:txBody>
      <dsp:txXfrm>
        <a:off x="1950313" y="2031461"/>
        <a:ext cx="1913415" cy="872134"/>
      </dsp:txXfrm>
    </dsp:sp>
    <dsp:sp modelId="{10D220FF-21AD-4F47-918A-32A6CBA3BF91}">
      <dsp:nvSpPr>
        <dsp:cNvPr id="0" name=""/>
        <dsp:cNvSpPr/>
      </dsp:nvSpPr>
      <dsp:spPr>
        <a:xfrm>
          <a:off x="3940590" y="2169991"/>
          <a:ext cx="950967" cy="95096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3871A-AAC2-4A3D-90BD-EC165F6D9708}">
      <dsp:nvSpPr>
        <dsp:cNvPr id="0" name=""/>
        <dsp:cNvSpPr/>
      </dsp:nvSpPr>
      <dsp:spPr>
        <a:xfrm>
          <a:off x="5127154" y="3240"/>
          <a:ext cx="2717050" cy="20282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Initial time taken in understanding the design patterns and integrating in our game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Machine dependent issues</a:t>
          </a:r>
        </a:p>
      </dsp:txBody>
      <dsp:txXfrm>
        <a:off x="5174678" y="50764"/>
        <a:ext cx="2622002" cy="1980696"/>
      </dsp:txXfrm>
    </dsp:sp>
    <dsp:sp modelId="{05B3EC65-3094-451E-848D-93F42D5CD11B}">
      <dsp:nvSpPr>
        <dsp:cNvPr id="0" name=""/>
        <dsp:cNvSpPr/>
      </dsp:nvSpPr>
      <dsp:spPr>
        <a:xfrm>
          <a:off x="5127154" y="2031461"/>
          <a:ext cx="2717050" cy="8721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Troubles?</a:t>
          </a:r>
        </a:p>
      </dsp:txBody>
      <dsp:txXfrm>
        <a:off x="5127154" y="2031461"/>
        <a:ext cx="1913415" cy="872134"/>
      </dsp:txXfrm>
    </dsp:sp>
    <dsp:sp modelId="{CFDC78CF-74B3-4640-9C7D-22B9AF67EDAB}">
      <dsp:nvSpPr>
        <dsp:cNvPr id="0" name=""/>
        <dsp:cNvSpPr/>
      </dsp:nvSpPr>
      <dsp:spPr>
        <a:xfrm>
          <a:off x="7117430" y="2169991"/>
          <a:ext cx="950967" cy="950967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3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7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0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93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4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8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5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18644E-D5F5-4A76-9BD0-E19A9099299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85E0F-98EC-4710-B37B-58C355883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-168580"/>
            <a:ext cx="10485120" cy="819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058506-DD8C-4B43-85D8-282CD3328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4471" y="2705623"/>
            <a:ext cx="4079309" cy="3983276"/>
          </a:xfrm>
        </p:spPr>
        <p:txBody>
          <a:bodyPr>
            <a:normAutofit fontScale="77500" lnSpcReduction="20000"/>
          </a:bodyPr>
          <a:lstStyle/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rgbClr val="FF0000"/>
                </a:solidFill>
              </a:rPr>
              <a:t>Team-</a:t>
            </a:r>
            <a:r>
              <a:rPr lang="en-US" sz="4000" b="1" dirty="0" err="1">
                <a:solidFill>
                  <a:srgbClr val="FF0000"/>
                </a:solidFill>
              </a:rPr>
              <a:t>Monstars</a:t>
            </a:r>
            <a:endParaRPr lang="en-US" sz="4000" b="1" dirty="0">
              <a:solidFill>
                <a:srgbClr val="FF0000"/>
              </a:solidFill>
            </a:endParaRPr>
          </a:p>
          <a:p>
            <a:endParaRPr lang="en-US" sz="3200" dirty="0"/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Avni Gulati</a:t>
            </a:r>
          </a:p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Ishwarya</a:t>
            </a:r>
            <a:r>
              <a:rPr lang="en-US" sz="3200" b="1" dirty="0">
                <a:solidFill>
                  <a:schemeClr val="bg1"/>
                </a:solidFill>
              </a:rPr>
              <a:t> Varadarajan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Rucha Apte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Sowmya </a:t>
            </a:r>
            <a:r>
              <a:rPr lang="en-US" sz="3200" b="1" dirty="0" err="1">
                <a:solidFill>
                  <a:schemeClr val="bg1"/>
                </a:solidFill>
              </a:rPr>
              <a:t>Gowrishankar</a:t>
            </a:r>
            <a:endParaRPr lang="en-US" sz="3200" b="1" dirty="0">
              <a:solidFill>
                <a:schemeClr val="bg1"/>
              </a:solidFill>
            </a:endParaRP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Sowmya Viswanathan</a:t>
            </a:r>
          </a:p>
        </p:txBody>
      </p:sp>
    </p:spTree>
    <p:extLst>
      <p:ext uri="{BB962C8B-B14F-4D97-AF65-F5344CB8AC3E}">
        <p14:creationId xmlns:p14="http://schemas.microsoft.com/office/powerpoint/2010/main" val="174033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556118" y="599923"/>
            <a:ext cx="389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USE CASE SPECIFICATION</a:t>
            </a:r>
          </a:p>
        </p:txBody>
      </p:sp>
      <p:pic>
        <p:nvPicPr>
          <p:cNvPr id="4" name="Picture 3" descr="C:\Users\sends\AppData\Local\Microsoft\Windows\INetCache\Content.Word\UseCase Diagram.jpg">
            <a:extLst>
              <a:ext uri="{FF2B5EF4-FFF2-40B4-BE49-F238E27FC236}">
                <a16:creationId xmlns:a16="http://schemas.microsoft.com/office/drawing/2014/main" id="{A1C09D82-93DB-45FE-A558-13B588F8C8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8841" r="6649" b="12566"/>
          <a:stretch/>
        </p:blipFill>
        <p:spPr bwMode="auto">
          <a:xfrm>
            <a:off x="462579" y="2054711"/>
            <a:ext cx="4840942" cy="36307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7EC3D-C5AF-474F-928C-61767860F480}"/>
              </a:ext>
            </a:extLst>
          </p:cNvPr>
          <p:cNvSpPr txBox="1"/>
          <p:nvPr/>
        </p:nvSpPr>
        <p:spPr>
          <a:xfrm>
            <a:off x="2025128" y="1475584"/>
            <a:ext cx="211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DIAGRAM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32FB4-6CBF-4AD8-8FDC-D2E4F46083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54503" y="1923812"/>
          <a:ext cx="5143483" cy="4728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571">
                  <a:extLst>
                    <a:ext uri="{9D8B030D-6E8A-4147-A177-3AD203B41FA5}">
                      <a16:colId xmlns:a16="http://schemas.microsoft.com/office/drawing/2014/main" val="2215785667"/>
                    </a:ext>
                  </a:extLst>
                </a:gridCol>
                <a:gridCol w="1584303">
                  <a:extLst>
                    <a:ext uri="{9D8B030D-6E8A-4147-A177-3AD203B41FA5}">
                      <a16:colId xmlns:a16="http://schemas.microsoft.com/office/drawing/2014/main" val="1826167549"/>
                    </a:ext>
                  </a:extLst>
                </a:gridCol>
                <a:gridCol w="1878609">
                  <a:extLst>
                    <a:ext uri="{9D8B030D-6E8A-4147-A177-3AD203B41FA5}">
                      <a16:colId xmlns:a16="http://schemas.microsoft.com/office/drawing/2014/main" val="4015716865"/>
                    </a:ext>
                  </a:extLst>
                </a:gridCol>
              </a:tblGrid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 Case 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Kill Enemies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3882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Related Requirements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should be able to shoot to kill enemies.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0971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Goal In Context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shoots and kills all the enemies.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4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Preconditions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game has been started. There are enemies yet to be killed.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7053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Successful End Condition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shoots and kills at least one enemy.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04999"/>
                  </a:ext>
                </a:extLst>
              </a:tr>
              <a:tr h="310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Failed End Condition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gets hit by the enemy. Number of lives gets reduced and if the number of lives becomes 0, player gets killed. Game gets over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8596"/>
                  </a:ext>
                </a:extLst>
              </a:tr>
              <a:tr h="4662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Actors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Ironman</a:t>
                      </a: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Enemy objects</a:t>
                      </a: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Shots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81244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Secondary Actors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6595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Trigger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starts shooting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6518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Main Flow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686214914"/>
                  </a:ext>
                </a:extLst>
              </a:tr>
              <a:tr h="4662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include::Update 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starts shooting and the scoreboard gets updated with the number of shots left.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54702789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shot hits the enemy object.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805545752"/>
                  </a:ext>
                </a:extLst>
              </a:tr>
              <a:tr h="621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include::Update 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enemy object gets killed and the scoreboard gets updated with the number of enemy objects killed.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53134219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Extensions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Branching 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4201574017"/>
                  </a:ext>
                </a:extLst>
              </a:tr>
              <a:tr h="4662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is not able to shoot as there are no more shots left to shoot.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385774246"/>
                  </a:ext>
                </a:extLst>
              </a:tr>
              <a:tr h="4662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enemy object hits the player and the number of lives gets reduced.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3507256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253FD50-65A7-4B95-83AD-D95B806B1407}"/>
              </a:ext>
            </a:extLst>
          </p:cNvPr>
          <p:cNvSpPr txBox="1"/>
          <p:nvPr/>
        </p:nvSpPr>
        <p:spPr>
          <a:xfrm>
            <a:off x="7690820" y="1475584"/>
            <a:ext cx="259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54524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1766887" y="288131"/>
          <a:ext cx="8658225" cy="628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607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Chart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885825" y="976312"/>
          <a:ext cx="10420350" cy="490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265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9161-18DE-4373-B401-A637AB11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PROJECT RETROSPECTIVES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5696E7-E5B7-477C-A032-28D2EC172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960053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78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33624-4C5B-4709-A9DE-C7EE1286557F}"/>
              </a:ext>
            </a:extLst>
          </p:cNvPr>
          <p:cNvSpPr/>
          <p:nvPr/>
        </p:nvSpPr>
        <p:spPr>
          <a:xfrm>
            <a:off x="1838470" y="1098246"/>
            <a:ext cx="3788229" cy="22013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game worked as expected.</a:t>
            </a:r>
          </a:p>
          <a:p>
            <a:r>
              <a:rPr lang="en-US" dirty="0">
                <a:solidFill>
                  <a:schemeClr val="tx1"/>
                </a:solidFill>
              </a:rPr>
              <a:t>Frequent collaboration and good team work.</a:t>
            </a:r>
          </a:p>
          <a:p>
            <a:r>
              <a:rPr lang="en-US" dirty="0">
                <a:solidFill>
                  <a:schemeClr val="tx1"/>
                </a:solidFill>
              </a:rPr>
              <a:t>Fruitful brainstorming sessions.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 of Design Patterns in JAVA.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18F14-5A8E-4DF6-8EBF-E348887E6B9B}"/>
              </a:ext>
            </a:extLst>
          </p:cNvPr>
          <p:cNvSpPr/>
          <p:nvPr/>
        </p:nvSpPr>
        <p:spPr>
          <a:xfrm>
            <a:off x="6299194" y="1078894"/>
            <a:ext cx="3880152" cy="22013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Machine dependent issues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770B9-C5CD-4A00-A49D-E5112D832D36}"/>
              </a:ext>
            </a:extLst>
          </p:cNvPr>
          <p:cNvSpPr/>
          <p:nvPr/>
        </p:nvSpPr>
        <p:spPr>
          <a:xfrm>
            <a:off x="1838469" y="3882571"/>
            <a:ext cx="3788229" cy="22013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Make the game accessible from a browser.</a:t>
            </a:r>
          </a:p>
          <a:p>
            <a:r>
              <a:rPr lang="en-US" dirty="0">
                <a:solidFill>
                  <a:schemeClr val="tx1"/>
                </a:solidFill>
              </a:rPr>
              <a:t>Implement Kinect.</a:t>
            </a:r>
          </a:p>
          <a:p>
            <a:r>
              <a:rPr lang="en-US" dirty="0">
                <a:solidFill>
                  <a:schemeClr val="tx1"/>
                </a:solidFill>
              </a:rPr>
              <a:t>Multiplayer game.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F2E91A-FF02-4AD7-9BDC-441A3F5F7012}"/>
              </a:ext>
            </a:extLst>
          </p:cNvPr>
          <p:cNvSpPr/>
          <p:nvPr/>
        </p:nvSpPr>
        <p:spPr>
          <a:xfrm>
            <a:off x="6299194" y="3882570"/>
            <a:ext cx="3880152" cy="2201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team members use same 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6D82-D828-4478-9A94-58F429AAC8EF}"/>
              </a:ext>
            </a:extLst>
          </p:cNvPr>
          <p:cNvSpPr txBox="1"/>
          <p:nvPr/>
        </p:nvSpPr>
        <p:spPr>
          <a:xfrm>
            <a:off x="1920724" y="679748"/>
            <a:ext cx="17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was good?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6D69E-D709-4353-834A-CC9B210DA727}"/>
              </a:ext>
            </a:extLst>
          </p:cNvPr>
          <p:cNvSpPr txBox="1"/>
          <p:nvPr/>
        </p:nvSpPr>
        <p:spPr>
          <a:xfrm>
            <a:off x="6333066" y="670077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was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2DD42-5E15-47A9-A251-ADD4DA31D6B1}"/>
              </a:ext>
            </a:extLst>
          </p:cNvPr>
          <p:cNvSpPr txBox="1"/>
          <p:nvPr/>
        </p:nvSpPr>
        <p:spPr>
          <a:xfrm>
            <a:off x="1920724" y="351323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422CB-C8EA-4DB7-B5B5-89DE5AFC4E99}"/>
              </a:ext>
            </a:extLst>
          </p:cNvPr>
          <p:cNvSpPr txBox="1"/>
          <p:nvPr/>
        </p:nvSpPr>
        <p:spPr>
          <a:xfrm>
            <a:off x="6333066" y="351323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4518F-DE37-41DF-95E0-635AD3D22C56}"/>
              </a:ext>
            </a:extLst>
          </p:cNvPr>
          <p:cNvSpPr txBox="1"/>
          <p:nvPr/>
        </p:nvSpPr>
        <p:spPr>
          <a:xfrm>
            <a:off x="3996267" y="67734"/>
            <a:ext cx="346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Project</a:t>
            </a:r>
            <a:r>
              <a:rPr lang="en-US" b="1" dirty="0"/>
              <a:t> </a:t>
            </a:r>
            <a:r>
              <a:rPr lang="en-US" sz="2800" b="1" dirty="0"/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65759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0BCC-F46F-4D40-996D-3BF432EF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2029" cy="1325563"/>
          </a:xfrm>
        </p:spPr>
        <p:txBody>
          <a:bodyPr>
            <a:normAutofit/>
          </a:bodyPr>
          <a:lstStyle/>
          <a:p>
            <a:pPr algn="r"/>
            <a:r>
              <a:rPr lang="en-US" b="1" u="sng" dirty="0"/>
              <a:t>How to Play</a:t>
            </a:r>
          </a:p>
        </p:txBody>
      </p:sp>
      <p:pic>
        <p:nvPicPr>
          <p:cNvPr id="5" name="Content Placeholder 4" descr="A picture containing arthropod, animal, invertebrate, cake&#10;&#10;Description generated with very high confidence">
            <a:extLst>
              <a:ext uri="{FF2B5EF4-FFF2-40B4-BE49-F238E27FC236}">
                <a16:creationId xmlns:a16="http://schemas.microsoft.com/office/drawing/2014/main" id="{7F4A8078-FA47-43F7-B08D-35AB9331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51" y="605891"/>
            <a:ext cx="3134275" cy="1325563"/>
          </a:xfrm>
        </p:spPr>
      </p:pic>
      <p:pic>
        <p:nvPicPr>
          <p:cNvPr id="8" name="Picture 7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C413516C-1C91-4D4C-920B-F9AA5C458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5" y="2460686"/>
            <a:ext cx="2081503" cy="1452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9E834-052B-40C6-A289-030C35B42A02}"/>
              </a:ext>
            </a:extLst>
          </p:cNvPr>
          <p:cNvSpPr txBox="1"/>
          <p:nvPr/>
        </p:nvSpPr>
        <p:spPr>
          <a:xfrm>
            <a:off x="2941813" y="2584039"/>
            <a:ext cx="2771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up down left right </a:t>
            </a:r>
          </a:p>
          <a:p>
            <a:r>
              <a:rPr lang="en-US" dirty="0"/>
              <a:t>Using the keyboard buttons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ABBA2-4207-418E-8BD2-7C084E6BD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6" y="4779583"/>
            <a:ext cx="1657975" cy="871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8BC71-B5B5-4A5E-9445-6182A6A67ACD}"/>
              </a:ext>
            </a:extLst>
          </p:cNvPr>
          <p:cNvSpPr txBox="1"/>
          <p:nvPr/>
        </p:nvSpPr>
        <p:spPr>
          <a:xfrm>
            <a:off x="2932847" y="4941393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Shoot with space bar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F680AB-48B9-4E30-82CF-DF0E61AE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66" y="5585944"/>
            <a:ext cx="285714" cy="2857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8694B8-30C3-4FE4-9085-C86C0B19A184}"/>
              </a:ext>
            </a:extLst>
          </p:cNvPr>
          <p:cNvSpPr txBox="1"/>
          <p:nvPr/>
        </p:nvSpPr>
        <p:spPr>
          <a:xfrm>
            <a:off x="5737980" y="5544135"/>
            <a:ext cx="153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Bonus Life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F9DC21-7116-4504-B635-827AE418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514" y="4401519"/>
            <a:ext cx="1003175" cy="685714"/>
          </a:xfrm>
          <a:prstGeom prst="rect">
            <a:avLst/>
          </a:prstGeom>
        </p:spPr>
      </p:pic>
      <p:pic>
        <p:nvPicPr>
          <p:cNvPr id="19" name="Picture 18" descr="A picture containing aircraft&#10;&#10;Description generated with high confidence">
            <a:extLst>
              <a:ext uri="{FF2B5EF4-FFF2-40B4-BE49-F238E27FC236}">
                <a16:creationId xmlns:a16="http://schemas.microsoft.com/office/drawing/2014/main" id="{298E3A38-DC5A-4E33-A45D-D722FD1C3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13" y="2770499"/>
            <a:ext cx="1054705" cy="1054705"/>
          </a:xfrm>
          <a:prstGeom prst="rect">
            <a:avLst/>
          </a:prstGeom>
        </p:spPr>
      </p:pic>
      <p:pic>
        <p:nvPicPr>
          <p:cNvPr id="21" name="Picture 20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64127F6E-3981-4DD3-A9ED-D382B54E8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67" y="4643359"/>
            <a:ext cx="1268785" cy="1268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B26662-7B49-49BB-B327-21E9EAD65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12" y="3531458"/>
            <a:ext cx="1502459" cy="656247"/>
          </a:xfrm>
          <a:prstGeom prst="rect">
            <a:avLst/>
          </a:prstGeom>
        </p:spPr>
      </p:pic>
      <p:pic>
        <p:nvPicPr>
          <p:cNvPr id="25" name="Picture 24" descr="A picture containing transport, smoke, satellite&#10;&#10;Description generated with high confidence">
            <a:extLst>
              <a:ext uri="{FF2B5EF4-FFF2-40B4-BE49-F238E27FC236}">
                <a16:creationId xmlns:a16="http://schemas.microsoft.com/office/drawing/2014/main" id="{AB7A82D4-26F0-434E-8BF3-750DB47CC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350" y="2408153"/>
            <a:ext cx="1556603" cy="10151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CCEB0B-6F81-4E68-A37A-7DA19E38E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99" y="4220518"/>
            <a:ext cx="889814" cy="573102"/>
          </a:xfrm>
          <a:prstGeom prst="rect">
            <a:avLst/>
          </a:prstGeom>
        </p:spPr>
      </p:pic>
      <p:pic>
        <p:nvPicPr>
          <p:cNvPr id="29" name="Picture 28" descr="A picture containing animal, invertebrate, arthropod&#10;&#10;Description generated with very high confidence">
            <a:extLst>
              <a:ext uri="{FF2B5EF4-FFF2-40B4-BE49-F238E27FC236}">
                <a16:creationId xmlns:a16="http://schemas.microsoft.com/office/drawing/2014/main" id="{D206138B-A55A-418D-94B6-3E51CDA91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46" y="2300024"/>
            <a:ext cx="1494276" cy="11188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16E5C1-9100-4492-A30C-D94A59D6A2A2}"/>
              </a:ext>
            </a:extLst>
          </p:cNvPr>
          <p:cNvSpPr txBox="1"/>
          <p:nvPr/>
        </p:nvSpPr>
        <p:spPr>
          <a:xfrm>
            <a:off x="9003699" y="3594371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Kill them</a:t>
            </a:r>
          </a:p>
        </p:txBody>
      </p:sp>
    </p:spTree>
    <p:extLst>
      <p:ext uri="{BB962C8B-B14F-4D97-AF65-F5344CB8AC3E}">
        <p14:creationId xmlns:p14="http://schemas.microsoft.com/office/powerpoint/2010/main" val="415951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582491" y="375107"/>
            <a:ext cx="502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COMMAND PATTERN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282484-4CE5-449B-B40F-232229D4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1333513"/>
            <a:ext cx="9837420" cy="45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4274672" y="599923"/>
            <a:ext cx="24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STATE PATTERN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B72F27-94BB-470C-98EF-1C31A30CB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389" r="4580" b="12863"/>
          <a:stretch/>
        </p:blipFill>
        <p:spPr>
          <a:xfrm>
            <a:off x="2070340" y="1058174"/>
            <a:ext cx="8101433" cy="54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916723" y="599923"/>
            <a:ext cx="317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OBSERVER PATTERN</a:t>
            </a:r>
          </a:p>
        </p:txBody>
      </p:sp>
      <p:pic>
        <p:nvPicPr>
          <p:cNvPr id="7" name="Picture 6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7FCE38C4-78B0-43A6-B7FE-FE994653E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44" y="1123143"/>
            <a:ext cx="10103211" cy="54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4032686" y="599923"/>
            <a:ext cx="2939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FACTORY PATTERN</a:t>
            </a:r>
          </a:p>
        </p:txBody>
      </p:sp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75323B30-CE62-46B5-97FC-48F0095F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6143" r="8740" b="22763"/>
          <a:stretch/>
        </p:blipFill>
        <p:spPr>
          <a:xfrm>
            <a:off x="570155" y="1172582"/>
            <a:ext cx="10155220" cy="47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7D825-6343-442A-B749-A7D504BA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49" y="1123143"/>
            <a:ext cx="10070501" cy="5128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4EF4C-5088-4E36-A85D-2ADF510C9F50}"/>
              </a:ext>
            </a:extLst>
          </p:cNvPr>
          <p:cNvSpPr txBox="1"/>
          <p:nvPr/>
        </p:nvSpPr>
        <p:spPr>
          <a:xfrm>
            <a:off x="2073310" y="395621"/>
            <a:ext cx="8346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CHAIN OF RESPONSIBILITY PATTERN</a:t>
            </a:r>
          </a:p>
        </p:txBody>
      </p:sp>
    </p:spTree>
    <p:extLst>
      <p:ext uri="{BB962C8B-B14F-4D97-AF65-F5344CB8AC3E}">
        <p14:creationId xmlns:p14="http://schemas.microsoft.com/office/powerpoint/2010/main" val="374281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4169200" y="599923"/>
            <a:ext cx="266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CLASS DIAGRAM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FAEC399-51D2-4189-A614-E05FE57F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8749" r="9084" b="29333"/>
          <a:stretch/>
        </p:blipFill>
        <p:spPr>
          <a:xfrm>
            <a:off x="1240120" y="1086523"/>
            <a:ext cx="9554968" cy="57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943625" y="599923"/>
            <a:ext cx="311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ACTIVITY DIAGRAM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3792D0E-2869-42F4-9514-1D19840D2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9413" r="14178" b="3764"/>
          <a:stretch/>
        </p:blipFill>
        <p:spPr>
          <a:xfrm>
            <a:off x="3706957" y="1008534"/>
            <a:ext cx="4070822" cy="56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6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74</TotalTime>
  <Words>384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Parallax</vt:lpstr>
      <vt:lpstr>PowerPoint Presentation</vt:lpstr>
      <vt:lpstr>How to 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RETROSPECTIVES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IRONMAN- The Armored Adventured</dc:title>
  <dc:creator>Rucha Apte</dc:creator>
  <cp:lastModifiedBy>Sowmya Gowrishankar</cp:lastModifiedBy>
  <cp:revision>32</cp:revision>
  <dcterms:created xsi:type="dcterms:W3CDTF">2017-12-07T23:42:56Z</dcterms:created>
  <dcterms:modified xsi:type="dcterms:W3CDTF">2017-12-08T02:26:32Z</dcterms:modified>
</cp:coreProperties>
</file>